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9770"/>
    <p:restoredTop sz="88194"/>
  </p:normalViewPr>
  <p:slideViewPr>
    <p:cSldViewPr snapToGrid="0">
      <p:cViewPr varScale="1">
        <p:scale>
          <a:sx n="98" d="100"/>
          <a:sy n="98" d="100"/>
        </p:scale>
        <p:origin x="6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f4fbaa0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f4fbaa0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e18dc61b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e18dc61b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e202b914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e202b914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e18dc61bb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e18dc61bb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e18dc61b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e18dc61b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e18dc61b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e18dc61b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e18dc61b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e18dc61b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18dc61b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18dc61b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e3f188c0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e3f188c00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e200e33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e200e33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e569e709a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e569e709a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cf4fbaa0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cf4fbaa0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e569e709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e569e709a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e569e709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e569e709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e3f188c0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e3f188c0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e202b914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e202b914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e202b914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e202b914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e202b914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e202b914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e202b914f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e202b914f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e202b914f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e202b914f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e202b914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e202b914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e202b91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e202b91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f4fbaa0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cf4fbaa0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e569e709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e569e709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e202b914f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e202b914f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333333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e202b914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e202b914f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e202b914f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e202b914f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e202b914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e202b914f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e202b914f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e202b914f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e202b914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e202b914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e202b914f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e202b914f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e202b914f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e202b914f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e202b914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e202b914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e202b914f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e202b914f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e202b914f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e202b914f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e202b914f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e202b914f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e202b914f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e202b914f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e569e709a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e569e709a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cf4fbaa0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cf4fbaa0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e569e709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e569e709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e569e709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e569e709a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e569e709a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e569e709a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e569e709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e569e709a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  </a:t>
            </a: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cf4fbaa0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cf4fbaa0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e569e709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e569e709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Relationship Id="rId5" Type="http://schemas.openxmlformats.org/officeDocument/2006/relationships/hyperlink" Target="http://drive.google.com/file/d/1py-tW7wrfR4sJZEBpLZLcYZT9QFrO0-_/view" TargetMode="External"/><Relationship Id="rId6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Relationship Id="rId5" Type="http://schemas.openxmlformats.org/officeDocument/2006/relationships/hyperlink" Target="http://drive.google.com/file/d/1pLPtIue7S4jWsd--6VBplo6aqoKh4r7z/view" TargetMode="External"/><Relationship Id="rId6" Type="http://schemas.openxmlformats.org/officeDocument/2006/relationships/image" Target="../media/image1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Relationship Id="rId5" Type="http://schemas.openxmlformats.org/officeDocument/2006/relationships/hyperlink" Target="http://drive.google.com/file/d/1uBQr_CkWt_a9fCEsY_gkE6Ru3pVYnxfZ/view" TargetMode="External"/><Relationship Id="rId6" Type="http://schemas.openxmlformats.org/officeDocument/2006/relationships/image" Target="../media/image2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mailto:ajohns24@macalester.ed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00" y="888313"/>
            <a:ext cx="9144000" cy="685801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6600" y="8600"/>
            <a:ext cx="9144000" cy="1814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33333"/>
                </a:solidFill>
                <a:highlight>
                  <a:srgbClr val="FFFFFF"/>
                </a:highlight>
              </a:rPr>
              <a:t>Authoring &amp; Utilizing Open Source, </a:t>
            </a:r>
            <a:endParaRPr sz="3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333333"/>
                </a:solidFill>
                <a:highlight>
                  <a:srgbClr val="FFFFFF"/>
                </a:highlight>
              </a:rPr>
              <a:t>Reproducible Statistics/Data Science Textbooks</a:t>
            </a:r>
            <a:endParaRPr sz="3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430550" y="1203475"/>
            <a:ext cx="62829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Alicia Johnson, Macalester College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362" y="475350"/>
            <a:ext cx="3865275" cy="59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/>
          <p:nvPr/>
        </p:nvSpPr>
        <p:spPr>
          <a:xfrm>
            <a:off x="4647268" y="1782609"/>
            <a:ext cx="1496100" cy="369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5" name="Google Shape;135;p22"/>
          <p:cNvCxnSpPr>
            <a:endCxn id="134" idx="3"/>
          </p:cNvCxnSpPr>
          <p:nvPr/>
        </p:nvCxnSpPr>
        <p:spPr>
          <a:xfrm flipH="1">
            <a:off x="6143368" y="1455459"/>
            <a:ext cx="1672800" cy="51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218821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A raw R Markdown (</a:t>
            </a:r>
            <a:r>
              <a:rPr lang="en" sz="3000" b="1" dirty="0" err="1">
                <a:latin typeface="+mn-lt"/>
                <a:ea typeface="Lato"/>
                <a:cs typeface="Lato"/>
                <a:sym typeface="Lato"/>
              </a:rPr>
              <a:t>Rmd</a:t>
            </a: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) file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588300" y="1314300"/>
            <a:ext cx="8051700" cy="4992300"/>
          </a:xfrm>
          <a:prstGeom prst="rect">
            <a:avLst/>
          </a:prstGeom>
          <a:solidFill>
            <a:srgbClr val="FFFAF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</a:t>
            </a:r>
            <a:endParaRPr sz="2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A recent fivethirtyeight.com article asked “What do men think it </a:t>
            </a:r>
            <a:endParaRPr sz="2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means to be a man?”  **</a:t>
            </a:r>
            <a:r>
              <a:rPr lang="en" sz="2000">
                <a:solidFill>
                  <a:schemeClr val="dk1"/>
                </a:solidFill>
              </a:rPr>
              <a:t>Q: How much have you heard about the 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#MeToo movement?**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23"/>
          <p:cNvSpPr/>
          <p:nvPr/>
        </p:nvSpPr>
        <p:spPr>
          <a:xfrm>
            <a:off x="620985" y="2895875"/>
            <a:ext cx="7967400" cy="315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```{r echo = FALSE}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# Load data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survey &lt;- read.csv("https://raw.github....masculinity-survey.csv")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# Plot survey results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ggplot(survey, aes(x = Response, y = Percent)) + 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    geom_col() + 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    coord_flip() 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```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/>
        </p:nvSpPr>
        <p:spPr>
          <a:xfrm>
            <a:off x="218821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A compiled R Markdown (</a:t>
            </a:r>
            <a:r>
              <a:rPr lang="en" sz="3000" b="1" dirty="0" err="1">
                <a:latin typeface="+mn-lt"/>
                <a:ea typeface="Lato"/>
                <a:cs typeface="Lato"/>
                <a:sym typeface="Lato"/>
              </a:rPr>
              <a:t>Rmd</a:t>
            </a: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) file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513" y="1161900"/>
            <a:ext cx="6828981" cy="539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13" y="933300"/>
            <a:ext cx="6412565" cy="561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218821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A compiled R Markdown (</a:t>
            </a:r>
            <a:r>
              <a:rPr lang="en" sz="3000" b="1" dirty="0" err="1">
                <a:latin typeface="+mn-lt"/>
                <a:ea typeface="Lato"/>
                <a:cs typeface="Lato"/>
                <a:sym typeface="Lato"/>
              </a:rPr>
              <a:t>Rmd</a:t>
            </a: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) file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218475" y="25166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523275" y="33548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828075" y="39644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810225" y="3934600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chapter 1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Rmd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05425" y="3354850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chapter 2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124425" y="2516650"/>
            <a:ext cx="1891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chapter n</a:t>
            </a:r>
            <a:endParaRPr sz="2400" dirty="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24425" y="1741975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Create</a:t>
            </a:r>
            <a:endParaRPr sz="2400" b="1" dirty="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26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A common </a:t>
            </a:r>
            <a:r>
              <a:rPr lang="en" sz="3000" b="1" dirty="0" err="1">
                <a:latin typeface="+mn-lt"/>
                <a:ea typeface="Lato"/>
                <a:cs typeface="Lato"/>
                <a:sym typeface="Lato"/>
              </a:rPr>
              <a:t>bookdown</a:t>
            </a: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 workflow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4201425" y="2532825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4122375" y="25620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218475" y="25166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523275" y="33548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828075" y="39644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810225" y="3934600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chapter 1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Rmd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505425" y="3354850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chapter 2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124425" y="2516650"/>
            <a:ext cx="1891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chapter n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4049025" y="2609025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3963100" y="2683725"/>
            <a:ext cx="1684500" cy="2148600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27"/>
          <p:cNvCxnSpPr/>
          <p:nvPr/>
        </p:nvCxnSpPr>
        <p:spPr>
          <a:xfrm rot="10800000" flipH="1">
            <a:off x="3979150" y="2516650"/>
            <a:ext cx="206400" cy="15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27"/>
          <p:cNvSpPr txBox="1"/>
          <p:nvPr/>
        </p:nvSpPr>
        <p:spPr>
          <a:xfrm>
            <a:off x="3832600" y="3264975"/>
            <a:ext cx="1891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BOOK</a:t>
            </a:r>
            <a:endParaRPr sz="2400" b="1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124425" y="1741975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Create</a:t>
            </a:r>
            <a:endParaRPr sz="2400" b="1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3774250" y="1741975"/>
            <a:ext cx="22089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Compile</a:t>
            </a:r>
            <a:endParaRPr sz="2400" b="1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A common </a:t>
            </a:r>
            <a:r>
              <a:rPr lang="en" sz="3000" b="1" dirty="0" err="1">
                <a:latin typeface="+mn-lt"/>
                <a:ea typeface="Lato"/>
                <a:cs typeface="Lato"/>
                <a:sym typeface="Lato"/>
              </a:rPr>
              <a:t>bookdown</a:t>
            </a: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 workflow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27"/>
          <p:cNvCxnSpPr>
            <a:endCxn id="184" idx="1"/>
          </p:cNvCxnSpPr>
          <p:nvPr/>
        </p:nvCxnSpPr>
        <p:spPr>
          <a:xfrm rot="10800000" flipH="1">
            <a:off x="1874650" y="2084125"/>
            <a:ext cx="1899600" cy="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4201425" y="2532825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4122375" y="25620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218475" y="25166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/>
          <p:nvPr/>
        </p:nvSpPr>
        <p:spPr>
          <a:xfrm>
            <a:off x="523275" y="33548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828075" y="3964450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810225" y="3934600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chapter 1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Rmd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505425" y="3354850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chapter 2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124425" y="2516650"/>
            <a:ext cx="1891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chapter n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4049025" y="2609025"/>
            <a:ext cx="1684500" cy="2148600"/>
          </a:xfrm>
          <a:prstGeom prst="rect">
            <a:avLst/>
          </a:prstGeom>
          <a:solidFill>
            <a:srgbClr val="FFFAF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3963100" y="2683725"/>
            <a:ext cx="1684500" cy="2148600"/>
          </a:xfrm>
          <a:prstGeom prst="rect">
            <a:avLst/>
          </a:prstGeom>
          <a:solidFill>
            <a:srgbClr val="3C78D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" name="Google Shape;201;p28"/>
          <p:cNvCxnSpPr/>
          <p:nvPr/>
        </p:nvCxnSpPr>
        <p:spPr>
          <a:xfrm rot="10800000" flipH="1">
            <a:off x="3979150" y="2516650"/>
            <a:ext cx="206400" cy="15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Google Shape;202;p28"/>
          <p:cNvSpPr txBox="1"/>
          <p:nvPr/>
        </p:nvSpPr>
        <p:spPr>
          <a:xfrm>
            <a:off x="3832600" y="3264975"/>
            <a:ext cx="1891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BOOK</a:t>
            </a:r>
            <a:endParaRPr sz="2400" b="1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408725" y="2609025"/>
            <a:ext cx="1720200" cy="23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html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epub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pdf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word</a:t>
            </a: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124425" y="1741975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Create</a:t>
            </a:r>
            <a:endParaRPr sz="2400" b="1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3774250" y="1741975"/>
            <a:ext cx="22089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Compile</a:t>
            </a:r>
            <a:endParaRPr sz="2400" b="1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7201675" y="1741975"/>
            <a:ext cx="1720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   Output</a:t>
            </a:r>
            <a:endParaRPr sz="2400" b="1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A common </a:t>
            </a:r>
            <a:r>
              <a:rPr lang="en" sz="3000" b="1" dirty="0" err="1">
                <a:latin typeface="+mn-lt"/>
                <a:ea typeface="Lato"/>
                <a:cs typeface="Lato"/>
                <a:sym typeface="Lato"/>
              </a:rPr>
              <a:t>bookdown</a:t>
            </a: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 workflow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208" name="Google Shape;208;p28"/>
          <p:cNvCxnSpPr>
            <a:endCxn id="205" idx="1"/>
          </p:cNvCxnSpPr>
          <p:nvPr/>
        </p:nvCxnSpPr>
        <p:spPr>
          <a:xfrm rot="10800000" flipH="1">
            <a:off x="1874650" y="2084125"/>
            <a:ext cx="1899600" cy="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28"/>
          <p:cNvCxnSpPr>
            <a:stCxn id="205" idx="3"/>
            <a:endCxn id="206" idx="1"/>
          </p:cNvCxnSpPr>
          <p:nvPr/>
        </p:nvCxnSpPr>
        <p:spPr>
          <a:xfrm>
            <a:off x="5983150" y="2084125"/>
            <a:ext cx="121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56919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200" y="0"/>
            <a:ext cx="6082301" cy="22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590" y="2412551"/>
            <a:ext cx="5270010" cy="3372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639600" y="903050"/>
            <a:ext cx="7864800" cy="4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DEVELOP</a:t>
            </a:r>
            <a:endParaRPr sz="32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reflect modern best practices in statistics education</a:t>
            </a: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/>
        </p:nvSpPr>
        <p:spPr>
          <a:xfrm>
            <a:off x="639600" y="903050"/>
            <a:ext cx="78648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DEVELOP</a:t>
            </a:r>
            <a:endParaRPr sz="32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reflect modern best practices in statistics education</a:t>
            </a: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334050" y="2692625"/>
            <a:ext cx="7349100" cy="27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emphasize conceptual understanding!</a:t>
            </a:r>
            <a:endParaRPr sz="2400" dirty="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n" sz="2400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promote data-driven inquiry!</a:t>
            </a:r>
            <a:endParaRPr sz="2400" dirty="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n" sz="2400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incorporate technology (</a:t>
            </a:r>
            <a:r>
              <a:rPr lang="en" sz="2400" dirty="0" err="1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eg</a:t>
            </a:r>
            <a:r>
              <a:rPr lang="en" sz="2400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: R)!</a:t>
            </a:r>
            <a:endParaRPr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00" y="888313"/>
            <a:ext cx="9144000" cy="685801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-6600" y="8600"/>
            <a:ext cx="9144000" cy="1814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highlight>
                  <a:srgbClr val="FFFFFF"/>
                </a:highlight>
              </a:rPr>
              <a:t>Authoring &amp; Utilizing Open Source, </a:t>
            </a:r>
            <a:endParaRPr sz="3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33333"/>
                </a:solidFill>
                <a:highlight>
                  <a:srgbClr val="FFFFFF"/>
                </a:highlight>
              </a:rPr>
              <a:t>Reproducible Statistics/Data Science Textbooks</a:t>
            </a:r>
            <a:endParaRPr sz="3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430550" y="1203475"/>
            <a:ext cx="62829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Alicia Johnson, Macalester College</a:t>
            </a:r>
            <a:endParaRPr sz="2400"/>
          </a:p>
        </p:txBody>
      </p:sp>
      <p:cxnSp>
        <p:nvCxnSpPr>
          <p:cNvPr id="64" name="Google Shape;64;p14"/>
          <p:cNvCxnSpPr/>
          <p:nvPr/>
        </p:nvCxnSpPr>
        <p:spPr>
          <a:xfrm flipH="1">
            <a:off x="4297150" y="1677300"/>
            <a:ext cx="2045400" cy="739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/>
        </p:nvSpPr>
        <p:spPr>
          <a:xfrm>
            <a:off x="639600" y="903050"/>
            <a:ext cx="78648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DEVELOP</a:t>
            </a:r>
            <a:endParaRPr sz="32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reflect modern best practices in statistics education</a:t>
            </a: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1334050" y="2692625"/>
            <a:ext cx="7349100" cy="27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emphasize conceptual understanding!</a:t>
            </a:r>
            <a:endParaRPr sz="240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promote data-driven inquiry!</a:t>
            </a:r>
            <a:endParaRPr sz="240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incorporate technology (eg: R)!</a:t>
            </a:r>
            <a:endParaRPr sz="240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●"/>
            </a:pPr>
            <a:r>
              <a:rPr lang="en" sz="2400" b="1">
                <a:solidFill>
                  <a:schemeClr val="accent6"/>
                </a:solidFill>
                <a:latin typeface="+mn-lt"/>
                <a:ea typeface="Lato"/>
                <a:cs typeface="Lato"/>
                <a:sym typeface="Lato"/>
              </a:rPr>
              <a:t>foster active learning!</a:t>
            </a:r>
            <a:br>
              <a:rPr lang="en" sz="2400" b="1">
                <a:solidFill>
                  <a:schemeClr val="accent6"/>
                </a:solidFill>
                <a:latin typeface="+mn-lt"/>
                <a:ea typeface="Lato"/>
                <a:cs typeface="Lato"/>
                <a:sym typeface="Lato"/>
              </a:rPr>
            </a:br>
            <a:endParaRPr sz="2400" b="1">
              <a:solidFill>
                <a:schemeClr val="accent6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/>
        </p:nvSpPr>
        <p:spPr>
          <a:xfrm>
            <a:off x="228600" y="304800"/>
            <a:ext cx="84204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Learn by doing: R</a:t>
            </a:r>
            <a:endParaRPr sz="3000" b="1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50" y="1219901"/>
            <a:ext cx="7346101" cy="8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250" y="1896607"/>
            <a:ext cx="7035511" cy="424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 title="push_play.mp4">
            <a:hlinkClick r:id="rId5"/>
          </p:cNvPr>
          <p:cNvSpPr/>
          <p:nvPr/>
        </p:nvSpPr>
        <p:spPr>
          <a:xfrm>
            <a:off x="981650" y="1161904"/>
            <a:ext cx="7180675" cy="5385475"/>
          </a:xfrm>
          <a:prstGeom prst="rect">
            <a:avLst/>
          </a:prstGeom>
          <a:noFill/>
          <a:ln>
            <a:noFill/>
          </a:ln>
        </p:spPr>
      </p:sp>
      <p:sp>
        <p:nvSpPr>
          <p:cNvPr id="246" name="Google Shape;246;p34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Try to learn by doing...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3" name="push_pl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696" y="1161900"/>
            <a:ext cx="7984581" cy="4491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 title="dclight.mp4">
            <a:hlinkClick r:id="rId5"/>
          </p:cNvPr>
          <p:cNvSpPr/>
          <p:nvPr/>
        </p:nvSpPr>
        <p:spPr>
          <a:xfrm>
            <a:off x="956075" y="1161900"/>
            <a:ext cx="7231850" cy="54239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36"/>
          <p:cNvSpPr txBox="1"/>
          <p:nvPr/>
        </p:nvSpPr>
        <p:spPr>
          <a:xfrm>
            <a:off x="228600" y="304800"/>
            <a:ext cx="82575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Really learn by doing: </a:t>
            </a:r>
            <a:r>
              <a:rPr lang="en" sz="3000" b="1" dirty="0" err="1">
                <a:latin typeface="+mn-lt"/>
                <a:ea typeface="Lato"/>
                <a:cs typeface="Lato"/>
                <a:sym typeface="Lato"/>
              </a:rPr>
              <a:t>DataCamp</a:t>
            </a: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 Light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2" name="dclight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8559" y="1161900"/>
            <a:ext cx="7530025" cy="4982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Stop and think: code folding 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975" y="1161900"/>
            <a:ext cx="6678043" cy="53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975" y="1161900"/>
            <a:ext cx="6678043" cy="5391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8"/>
          <p:cNvCxnSpPr/>
          <p:nvPr/>
        </p:nvCxnSpPr>
        <p:spPr>
          <a:xfrm>
            <a:off x="410175" y="4275350"/>
            <a:ext cx="803700" cy="1739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" name="Google Shape;271;p38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Stop and think: code folding 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/>
        </p:nvSpPr>
        <p:spPr>
          <a:xfrm>
            <a:off x="447100" y="1222950"/>
            <a:ext cx="8404800" cy="53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3333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525" y="1575050"/>
            <a:ext cx="7533351" cy="3001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9"/>
          <p:cNvCxnSpPr/>
          <p:nvPr/>
        </p:nvCxnSpPr>
        <p:spPr>
          <a:xfrm>
            <a:off x="83050" y="2535875"/>
            <a:ext cx="803700" cy="1739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" name="Google Shape;279;p39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Stop and think: code folding </a:t>
            </a:r>
            <a:endParaRPr sz="3000" b="1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350" y="1420001"/>
            <a:ext cx="7121301" cy="4017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40"/>
          <p:cNvCxnSpPr/>
          <p:nvPr/>
        </p:nvCxnSpPr>
        <p:spPr>
          <a:xfrm>
            <a:off x="228600" y="2929225"/>
            <a:ext cx="803700" cy="1739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6" name="Google Shape;286;p40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Stop and think: code folding 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Experience: video &amp; animation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1" title="mc.mp4">
            <a:hlinkClick r:id="rId5"/>
          </p:cNvPr>
          <p:cNvSpPr/>
          <p:nvPr/>
        </p:nvSpPr>
        <p:spPr>
          <a:xfrm>
            <a:off x="947000" y="1161900"/>
            <a:ext cx="7250000" cy="543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m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1161900"/>
            <a:ext cx="8517444" cy="4045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/>
        </p:nvSpPr>
        <p:spPr>
          <a:xfrm>
            <a:off x="639600" y="903050"/>
            <a:ext cx="78648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DISTRIBUTE</a:t>
            </a:r>
            <a:endParaRPr sz="32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reflect modern data science workflow</a:t>
            </a: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8650"/>
            <a:ext cx="8839203" cy="497205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  <a:ea typeface="Lato"/>
                <a:cs typeface="Lato"/>
                <a:sym typeface="Lato"/>
              </a:rPr>
              <a:t>2013 office recreation</a:t>
            </a:r>
            <a:endParaRPr sz="3000" b="1" dirty="0">
              <a:latin typeface="+mj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075" y="2813050"/>
            <a:ext cx="1079484" cy="12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69"/>
          <a:stretch/>
        </p:blipFill>
        <p:spPr>
          <a:xfrm>
            <a:off x="3473000" y="2910462"/>
            <a:ext cx="1347750" cy="103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43"/>
          <p:cNvCxnSpPr>
            <a:stCxn id="303" idx="3"/>
            <a:endCxn id="305" idx="1"/>
          </p:cNvCxnSpPr>
          <p:nvPr/>
        </p:nvCxnSpPr>
        <p:spPr>
          <a:xfrm>
            <a:off x="4820750" y="3428999"/>
            <a:ext cx="5718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5" name="Google Shape;305;p43"/>
          <p:cNvSpPr txBox="1"/>
          <p:nvPr/>
        </p:nvSpPr>
        <p:spPr>
          <a:xfrm>
            <a:off x="5392475" y="2610888"/>
            <a:ext cx="2991300" cy="16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  </a:t>
            </a:r>
            <a:r>
              <a:rPr lang="en" sz="240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reproducible</a:t>
            </a: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  open-source</a:t>
            </a: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  agile</a:t>
            </a: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43"/>
          <p:cNvSpPr txBox="1"/>
          <p:nvPr/>
        </p:nvSpPr>
        <p:spPr>
          <a:xfrm>
            <a:off x="2715028" y="2813038"/>
            <a:ext cx="16077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+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8" name="Google Shape;297;p42"/>
          <p:cNvSpPr txBox="1"/>
          <p:nvPr/>
        </p:nvSpPr>
        <p:spPr>
          <a:xfrm>
            <a:off x="639600" y="903050"/>
            <a:ext cx="78648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DISTRIBUTE</a:t>
            </a:r>
            <a:endParaRPr sz="32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+mn-lt"/>
                <a:ea typeface="Lato"/>
                <a:cs typeface="Lato"/>
                <a:sym typeface="Lato"/>
              </a:rPr>
              <a:t>reflect modern data science workflow</a:t>
            </a: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Non-reproducible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300"/>
            <a:ext cx="8757347" cy="539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Reproducible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45"/>
          <p:cNvSpPr txBox="1"/>
          <p:nvPr/>
        </p:nvSpPr>
        <p:spPr>
          <a:xfrm>
            <a:off x="588300" y="1314300"/>
            <a:ext cx="8051700" cy="4992300"/>
          </a:xfrm>
          <a:prstGeom prst="rect">
            <a:avLst/>
          </a:prstGeom>
          <a:solidFill>
            <a:srgbClr val="FFFAF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</a:t>
            </a:r>
            <a:endParaRPr sz="2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</a:t>
            </a:r>
            <a:r>
              <a:rPr lang="en" sz="2000">
                <a:solidFill>
                  <a:schemeClr val="dk1"/>
                </a:solidFill>
              </a:rPr>
              <a:t>A recent fivethirtyeight.com article asked “What do men think it </a:t>
            </a:r>
            <a:endParaRPr sz="20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means to be a man?”  **Q: How much have you heard about the   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#MeToo movement?**</a:t>
            </a:r>
            <a:endParaRPr sz="2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45"/>
          <p:cNvSpPr/>
          <p:nvPr/>
        </p:nvSpPr>
        <p:spPr>
          <a:xfrm>
            <a:off x="620985" y="2895875"/>
            <a:ext cx="7967400" cy="315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```{r echo = FALSE}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# Load data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survey &lt;- read.csv("https://raw.github...masculinity-survey.csv")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# Plot survey results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ggplot(survey, aes(x = Response, y = Percent)) + 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    geom_col() + 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    coord_flip() </a:t>
            </a:r>
            <a:endParaRPr sz="2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```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/>
        </p:nvSpPr>
        <p:spPr>
          <a:xfrm>
            <a:off x="228600" y="304800"/>
            <a:ext cx="93036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Distributing open-source materials on GitHub</a:t>
            </a:r>
            <a:endParaRPr sz="2400" b="1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300"/>
            <a:ext cx="8839199" cy="481623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 txBox="1"/>
          <p:nvPr/>
        </p:nvSpPr>
        <p:spPr>
          <a:xfrm>
            <a:off x="1897500" y="1161900"/>
            <a:ext cx="1281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X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Open-source: </a:t>
            </a:r>
            <a:r>
              <a:rPr lang="en" sz="2400">
                <a:latin typeface="+mn-lt"/>
                <a:ea typeface="Lato"/>
                <a:cs typeface="Lato"/>
                <a:sym typeface="Lato"/>
              </a:rPr>
              <a:t>open access</a:t>
            </a:r>
            <a:endParaRPr sz="2400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950" y="1578875"/>
            <a:ext cx="3646124" cy="3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7"/>
          <p:cNvSpPr txBox="1"/>
          <p:nvPr/>
        </p:nvSpPr>
        <p:spPr>
          <a:xfrm>
            <a:off x="3749575" y="5335300"/>
            <a:ext cx="539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https://mightywriters.org/book-donations__trashed/free-books-sign/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Open-source: </a:t>
            </a: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open access, customizable</a:t>
            </a:r>
            <a:endParaRPr sz="2400" dirty="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300"/>
            <a:ext cx="8839199" cy="481623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/>
        </p:nvSpPr>
        <p:spPr>
          <a:xfrm>
            <a:off x="1897500" y="1161900"/>
            <a:ext cx="1281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X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300"/>
            <a:ext cx="8839199" cy="481623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9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Open-source: </a:t>
            </a: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open access, customizable</a:t>
            </a:r>
            <a:endParaRPr sz="2400" dirty="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9"/>
          <p:cNvSpPr/>
          <p:nvPr/>
        </p:nvSpPr>
        <p:spPr>
          <a:xfrm>
            <a:off x="2204094" y="5370525"/>
            <a:ext cx="689286" cy="653986"/>
          </a:xfrm>
          <a:custGeom>
            <a:avLst/>
            <a:gdLst/>
            <a:ahLst/>
            <a:cxnLst/>
            <a:rect l="0" t="0" r="0" b="0"/>
            <a:pathLst>
              <a:path w="23332" h="27574" extrusionOk="0">
                <a:moveTo>
                  <a:pt x="0" y="27574"/>
                </a:moveTo>
                <a:cubicBezTo>
                  <a:pt x="3889" y="25335"/>
                  <a:pt x="23332" y="18737"/>
                  <a:pt x="23332" y="14141"/>
                </a:cubicBezTo>
                <a:cubicBezTo>
                  <a:pt x="23332" y="9545"/>
                  <a:pt x="3889" y="2357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349" name="Google Shape;349;p49"/>
          <p:cNvSpPr txBox="1"/>
          <p:nvPr/>
        </p:nvSpPr>
        <p:spPr>
          <a:xfrm>
            <a:off x="1897500" y="1161900"/>
            <a:ext cx="1281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X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300"/>
            <a:ext cx="8839199" cy="481623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0"/>
          <p:cNvSpPr/>
          <p:nvPr/>
        </p:nvSpPr>
        <p:spPr>
          <a:xfrm>
            <a:off x="2204094" y="5370525"/>
            <a:ext cx="689286" cy="653986"/>
          </a:xfrm>
          <a:custGeom>
            <a:avLst/>
            <a:gdLst/>
            <a:ahLst/>
            <a:cxnLst/>
            <a:rect l="0" t="0" r="0" b="0"/>
            <a:pathLst>
              <a:path w="23332" h="27574" extrusionOk="0">
                <a:moveTo>
                  <a:pt x="0" y="27574"/>
                </a:moveTo>
                <a:cubicBezTo>
                  <a:pt x="3889" y="25335"/>
                  <a:pt x="23332" y="18737"/>
                  <a:pt x="23332" y="14141"/>
                </a:cubicBezTo>
                <a:cubicBezTo>
                  <a:pt x="23332" y="9545"/>
                  <a:pt x="3889" y="2357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356" name="Google Shape;356;p50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Open-source: </a:t>
            </a: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open access, customizable</a:t>
            </a:r>
            <a:endParaRPr sz="2400" dirty="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50"/>
          <p:cNvCxnSpPr/>
          <p:nvPr/>
        </p:nvCxnSpPr>
        <p:spPr>
          <a:xfrm rot="10800000" flipH="1">
            <a:off x="105902" y="4556241"/>
            <a:ext cx="9038100" cy="5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" name="Google Shape;358;p50"/>
          <p:cNvSpPr txBox="1"/>
          <p:nvPr/>
        </p:nvSpPr>
        <p:spPr>
          <a:xfrm>
            <a:off x="1897500" y="1161900"/>
            <a:ext cx="1281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X</a:t>
            </a:r>
            <a:endParaRPr sz="4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300"/>
            <a:ext cx="8839199" cy="481623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1"/>
          <p:cNvSpPr/>
          <p:nvPr/>
        </p:nvSpPr>
        <p:spPr>
          <a:xfrm>
            <a:off x="2204094" y="5370525"/>
            <a:ext cx="689286" cy="653986"/>
          </a:xfrm>
          <a:custGeom>
            <a:avLst/>
            <a:gdLst/>
            <a:ahLst/>
            <a:cxnLst/>
            <a:rect l="0" t="0" r="0" b="0"/>
            <a:pathLst>
              <a:path w="23332" h="27574" extrusionOk="0">
                <a:moveTo>
                  <a:pt x="0" y="27574"/>
                </a:moveTo>
                <a:cubicBezTo>
                  <a:pt x="3889" y="25335"/>
                  <a:pt x="23332" y="18737"/>
                  <a:pt x="23332" y="14141"/>
                </a:cubicBezTo>
                <a:cubicBezTo>
                  <a:pt x="23332" y="9545"/>
                  <a:pt x="3889" y="2357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sp>
      <p:cxnSp>
        <p:nvCxnSpPr>
          <p:cNvPr id="365" name="Google Shape;365;p51"/>
          <p:cNvCxnSpPr/>
          <p:nvPr/>
        </p:nvCxnSpPr>
        <p:spPr>
          <a:xfrm rot="10800000" flipH="1">
            <a:off x="105902" y="4556241"/>
            <a:ext cx="9038100" cy="5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51"/>
          <p:cNvCxnSpPr/>
          <p:nvPr/>
        </p:nvCxnSpPr>
        <p:spPr>
          <a:xfrm flipH="1">
            <a:off x="1811450" y="3812550"/>
            <a:ext cx="1117500" cy="584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8" name="Google Shape;368;p51"/>
          <p:cNvSpPr txBox="1"/>
          <p:nvPr/>
        </p:nvSpPr>
        <p:spPr>
          <a:xfrm>
            <a:off x="2842275" y="2957250"/>
            <a:ext cx="22800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Add tailored example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51"/>
          <p:cNvSpPr txBox="1"/>
          <p:nvPr/>
        </p:nvSpPr>
        <p:spPr>
          <a:xfrm>
            <a:off x="1897500" y="1161900"/>
            <a:ext cx="1281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X</a:t>
            </a:r>
            <a:endParaRPr sz="4800">
              <a:solidFill>
                <a:srgbClr val="FF0000"/>
              </a:solidFill>
            </a:endParaRPr>
          </a:p>
        </p:txBody>
      </p:sp>
      <p:sp>
        <p:nvSpPr>
          <p:cNvPr id="9" name="Google Shape;356;p50"/>
          <p:cNvSpPr txBox="1"/>
          <p:nvPr/>
        </p:nvSpPr>
        <p:spPr>
          <a:xfrm>
            <a:off x="228600" y="304800"/>
            <a:ext cx="73461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Open-source: </a:t>
            </a: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open access, customizable</a:t>
            </a:r>
            <a:endParaRPr sz="2400" dirty="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300"/>
            <a:ext cx="8839203" cy="491746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2"/>
          <p:cNvSpPr txBox="1"/>
          <p:nvPr/>
        </p:nvSpPr>
        <p:spPr>
          <a:xfrm>
            <a:off x="228600" y="304800"/>
            <a:ext cx="86232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Open-source: </a:t>
            </a: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open access, customizable, collaborative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52"/>
          <p:cNvSpPr/>
          <p:nvPr/>
        </p:nvSpPr>
        <p:spPr>
          <a:xfrm>
            <a:off x="7024050" y="2867325"/>
            <a:ext cx="1428900" cy="462900"/>
          </a:xfrm>
          <a:prstGeom prst="ellipse">
            <a:avLst/>
          </a:prstGeom>
          <a:solidFill>
            <a:srgbClr val="EEFF41">
              <a:alpha val="15380"/>
            </a:srgbClr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7" name="Google Shape;377;p52"/>
          <p:cNvCxnSpPr/>
          <p:nvPr/>
        </p:nvCxnSpPr>
        <p:spPr>
          <a:xfrm flipH="1">
            <a:off x="7584800" y="951125"/>
            <a:ext cx="450000" cy="177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114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54438"/>
            <a:ext cx="8839198" cy="318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059926"/>
            <a:ext cx="8839204" cy="462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5" y="1309550"/>
            <a:ext cx="3273199" cy="573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 txBox="1"/>
          <p:nvPr/>
        </p:nvSpPr>
        <p:spPr>
          <a:xfrm>
            <a:off x="3434239" y="5106698"/>
            <a:ext cx="6089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Addona, Johnson, Kaplan, Sen, Shuman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https://mac-comp112.github.io/112-course-development/</a:t>
            </a:r>
            <a:endParaRPr b="1"/>
          </a:p>
        </p:txBody>
      </p:sp>
      <p:sp>
        <p:nvSpPr>
          <p:cNvPr id="387" name="Google Shape;387;p53"/>
          <p:cNvSpPr/>
          <p:nvPr/>
        </p:nvSpPr>
        <p:spPr>
          <a:xfrm>
            <a:off x="17000" y="1001550"/>
            <a:ext cx="9203100" cy="3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75;p52"/>
          <p:cNvSpPr txBox="1"/>
          <p:nvPr/>
        </p:nvSpPr>
        <p:spPr>
          <a:xfrm>
            <a:off x="228600" y="304800"/>
            <a:ext cx="86232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Open-source: </a:t>
            </a:r>
            <a:r>
              <a:rPr lang="en" sz="240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open access, customizable, collaborative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975" y="1248800"/>
            <a:ext cx="3742125" cy="26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4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200" y="1248800"/>
            <a:ext cx="4623299" cy="251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 txBox="1"/>
          <p:nvPr/>
        </p:nvSpPr>
        <p:spPr>
          <a:xfrm>
            <a:off x="228600" y="304800"/>
            <a:ext cx="86232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versions				</a:t>
            </a:r>
            <a:r>
              <a:rPr lang="en-US" sz="3000" b="1" dirty="0" smtClean="0">
                <a:latin typeface="+mn-lt"/>
                <a:ea typeface="Lato"/>
                <a:cs typeface="Lato"/>
                <a:sym typeface="Lato"/>
              </a:rPr>
              <a:t>    </a:t>
            </a:r>
            <a:r>
              <a:rPr lang="en" sz="3000" b="1" dirty="0" smtClean="0">
                <a:latin typeface="+mn-lt"/>
                <a:ea typeface="Lato"/>
                <a:cs typeface="Lato"/>
                <a:sym typeface="Lato"/>
              </a:rPr>
              <a:t>not </a:t>
            </a: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editions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/>
        </p:nvSpPr>
        <p:spPr>
          <a:xfrm>
            <a:off x="447100" y="2975550"/>
            <a:ext cx="8404800" cy="4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333333"/>
              </a:solidFill>
              <a:highlight>
                <a:srgbClr val="FFFFFF"/>
              </a:highlight>
              <a:latin typeface="+mn-lt"/>
              <a:ea typeface="Lato"/>
              <a:cs typeface="Lato"/>
              <a:sym typeface="Lato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Font typeface="Lato"/>
              <a:buChar char="●"/>
            </a:pPr>
            <a:r>
              <a:rPr lang="en" sz="2200" dirty="0">
                <a:solidFill>
                  <a:srgbClr val="333333"/>
                </a:solidFill>
                <a:highlight>
                  <a:srgbClr val="FFFFFF"/>
                </a:highlight>
                <a:latin typeface="+mn-lt"/>
                <a:ea typeface="Lato"/>
                <a:cs typeface="Lato"/>
                <a:sym typeface="Lato"/>
              </a:rPr>
              <a:t>align with current best practices in statistics education;</a:t>
            </a:r>
            <a:endParaRPr sz="2200" dirty="0">
              <a:solidFill>
                <a:srgbClr val="333333"/>
              </a:solidFill>
              <a:highlight>
                <a:srgbClr val="FFFFFF"/>
              </a:highlight>
              <a:latin typeface="+mn-lt"/>
              <a:ea typeface="Lato"/>
              <a:cs typeface="Lato"/>
              <a:sym typeface="Lato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Char char="●"/>
            </a:pPr>
            <a:r>
              <a:rPr lang="en" sz="2200" dirty="0">
                <a:solidFill>
                  <a:srgbClr val="333333"/>
                </a:solidFill>
                <a:highlight>
                  <a:srgbClr val="FFFFFF"/>
                </a:highlight>
                <a:latin typeface="+mn-lt"/>
                <a:ea typeface="Lato"/>
                <a:cs typeface="Lato"/>
                <a:sym typeface="Lato"/>
              </a:rPr>
              <a:t>encourage readers to learn by doing;</a:t>
            </a:r>
            <a:endParaRPr sz="2200" dirty="0">
              <a:solidFill>
                <a:srgbClr val="333333"/>
              </a:solidFill>
              <a:highlight>
                <a:srgbClr val="FFFFFF"/>
              </a:highlight>
              <a:latin typeface="+mn-lt"/>
              <a:ea typeface="Lato"/>
              <a:cs typeface="Lato"/>
              <a:sym typeface="Lato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Char char="●"/>
            </a:pPr>
            <a:r>
              <a:rPr lang="en" sz="2200" dirty="0">
                <a:solidFill>
                  <a:srgbClr val="333333"/>
                </a:solidFill>
                <a:highlight>
                  <a:srgbClr val="FFFFFF"/>
                </a:highlight>
                <a:latin typeface="+mn-lt"/>
                <a:ea typeface="Lato"/>
                <a:cs typeface="Lato"/>
                <a:sym typeface="Lato"/>
              </a:rPr>
              <a:t>reflect the modern data science  workflow; and</a:t>
            </a:r>
            <a:endParaRPr sz="2200" dirty="0">
              <a:solidFill>
                <a:srgbClr val="333333"/>
              </a:solidFill>
              <a:highlight>
                <a:srgbClr val="FFFFFF"/>
              </a:highlight>
              <a:latin typeface="+mn-lt"/>
              <a:ea typeface="Lato"/>
              <a:cs typeface="Lato"/>
              <a:sym typeface="Lato"/>
            </a:endParaRP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200"/>
              <a:buChar char="●"/>
            </a:pPr>
            <a:r>
              <a:rPr lang="en" sz="2200" dirty="0">
                <a:solidFill>
                  <a:srgbClr val="333333"/>
                </a:solidFill>
                <a:highlight>
                  <a:srgbClr val="FFFFFF"/>
                </a:highlight>
                <a:latin typeface="+mn-lt"/>
                <a:ea typeface="Lato"/>
                <a:cs typeface="Lato"/>
                <a:sym typeface="Lato"/>
              </a:rPr>
              <a:t>look great.</a:t>
            </a:r>
            <a:endParaRPr sz="2200" dirty="0">
              <a:solidFill>
                <a:srgbClr val="333333"/>
              </a:solidFill>
              <a:highlight>
                <a:srgbClr val="FFFFFF"/>
              </a:highlight>
              <a:latin typeface="+mn-lt"/>
              <a:ea typeface="Lato"/>
              <a:cs typeface="Lato"/>
              <a:sym typeface="Lato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333333"/>
              </a:solidFill>
              <a:highlight>
                <a:srgbClr val="FFFFFF"/>
              </a:highlight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333333"/>
                </a:solidFill>
                <a:highlight>
                  <a:srgbClr val="FFFFFF"/>
                </a:highlight>
                <a:latin typeface="+mn-lt"/>
                <a:ea typeface="Lato"/>
                <a:cs typeface="Lato"/>
                <a:sym typeface="Lato"/>
              </a:rPr>
              <a:t/>
            </a:r>
            <a:br>
              <a:rPr lang="en" sz="2200" dirty="0">
                <a:solidFill>
                  <a:srgbClr val="333333"/>
                </a:solidFill>
                <a:highlight>
                  <a:srgbClr val="FFFFFF"/>
                </a:highlight>
                <a:latin typeface="+mn-lt"/>
                <a:ea typeface="Lato"/>
                <a:cs typeface="Lato"/>
                <a:sym typeface="Lato"/>
              </a:rPr>
            </a:br>
            <a:endParaRPr sz="2200" dirty="0">
              <a:solidFill>
                <a:srgbClr val="333333"/>
              </a:solidFill>
              <a:highlight>
                <a:srgbClr val="FFFFFF"/>
              </a:highlight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400" name="Google Shape;400;p55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700" y="1731975"/>
            <a:ext cx="2998075" cy="9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825" y="1384350"/>
            <a:ext cx="1419000" cy="16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5"/>
          <p:cNvSpPr txBox="1"/>
          <p:nvPr/>
        </p:nvSpPr>
        <p:spPr>
          <a:xfrm>
            <a:off x="2964300" y="1579563"/>
            <a:ext cx="16077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+</a:t>
            </a:r>
            <a:endParaRPr sz="4800" b="1"/>
          </a:p>
        </p:txBody>
      </p:sp>
      <p:sp>
        <p:nvSpPr>
          <p:cNvPr id="403" name="Google Shape;403;p55"/>
          <p:cNvSpPr txBox="1"/>
          <p:nvPr/>
        </p:nvSpPr>
        <p:spPr>
          <a:xfrm>
            <a:off x="228600" y="304800"/>
            <a:ext cx="86232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+mn-lt"/>
                <a:ea typeface="Lato"/>
                <a:cs typeface="Lato"/>
                <a:sym typeface="Lato"/>
              </a:rPr>
              <a:t>Putting this all together...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6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350" y="2980275"/>
            <a:ext cx="2998075" cy="9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475" y="2632650"/>
            <a:ext cx="1419000" cy="16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6"/>
          <p:cNvSpPr txBox="1"/>
          <p:nvPr/>
        </p:nvSpPr>
        <p:spPr>
          <a:xfrm>
            <a:off x="2836950" y="2827863"/>
            <a:ext cx="16077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+</a:t>
            </a:r>
            <a:endParaRPr sz="4800" b="1"/>
          </a:p>
        </p:txBody>
      </p:sp>
      <p:sp>
        <p:nvSpPr>
          <p:cNvPr id="411" name="Google Shape;411;p56"/>
          <p:cNvSpPr txBox="1"/>
          <p:nvPr/>
        </p:nvSpPr>
        <p:spPr>
          <a:xfrm>
            <a:off x="228600" y="304800"/>
            <a:ext cx="8623200" cy="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n-lt"/>
                <a:ea typeface="Lato"/>
                <a:cs typeface="Lato"/>
                <a:sym typeface="Lato"/>
              </a:rPr>
              <a:t>ACTION ITEM:</a:t>
            </a:r>
            <a:endParaRPr sz="3000" b="1" dirty="0"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Convert </a:t>
            </a:r>
            <a:r>
              <a:rPr lang="en" sz="2400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a single project (</a:t>
            </a:r>
            <a:r>
              <a:rPr lang="en" sz="2400" dirty="0" err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eg</a:t>
            </a:r>
            <a:r>
              <a:rPr lang="en" sz="2400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: book, notes, manual, diary) to </a:t>
            </a:r>
            <a:endParaRPr sz="2400" dirty="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13" y="1084002"/>
            <a:ext cx="2434800" cy="365221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7"/>
          <p:cNvSpPr/>
          <p:nvPr/>
        </p:nvSpPr>
        <p:spPr>
          <a:xfrm>
            <a:off x="446250" y="1546213"/>
            <a:ext cx="2434800" cy="32034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title"/>
          </p:nvPr>
        </p:nvSpPr>
        <p:spPr>
          <a:xfrm>
            <a:off x="302338" y="3204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Lato"/>
                <a:cs typeface="Lato"/>
                <a:sym typeface="Lato"/>
              </a:rPr>
              <a:t>THANK YOU to some inspirations:</a:t>
            </a:r>
            <a:endParaRPr b="1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490" y="1501597"/>
            <a:ext cx="2499100" cy="3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3488" y="1501612"/>
            <a:ext cx="2041663" cy="32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8"/>
          <p:cNvSpPr txBox="1">
            <a:spLocks noGrp="1"/>
          </p:cNvSpPr>
          <p:nvPr>
            <p:ph type="body" idx="1"/>
          </p:nvPr>
        </p:nvSpPr>
        <p:spPr>
          <a:xfrm>
            <a:off x="387900" y="1477000"/>
            <a:ext cx="4818300" cy="18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  <a:ea typeface="Lato"/>
                <a:cs typeface="Lato"/>
                <a:sym typeface="Lato"/>
              </a:rPr>
              <a:t>Contact:</a:t>
            </a:r>
            <a:endParaRPr b="1">
              <a:latin typeface="+mn-lt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u="sng">
                <a:solidFill>
                  <a:schemeClr val="hlink"/>
                </a:solidFill>
                <a:latin typeface="+mn-lt"/>
                <a:ea typeface="Lato"/>
                <a:cs typeface="Lato"/>
                <a:sym typeface="Lato"/>
                <a:hlinkClick r:id="rId3"/>
              </a:rPr>
              <a:t>ajohns24@macalester.edu</a:t>
            </a:r>
            <a:endParaRPr>
              <a:latin typeface="+mn-lt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+mn-lt"/>
                <a:ea typeface="Lato"/>
                <a:cs typeface="Lato"/>
                <a:sym typeface="Lato"/>
              </a:rPr>
              <a:t>aliciajohnson78.weebly.com</a:t>
            </a:r>
            <a:endParaRPr>
              <a:latin typeface="+mn-lt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latin typeface="+mn-lt"/>
                <a:ea typeface="Lato"/>
                <a:cs typeface="Lato"/>
                <a:sym typeface="Lato"/>
              </a:rPr>
              <a:t>github: ajohns24</a:t>
            </a:r>
            <a:endParaRPr b="1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58"/>
          <p:cNvSpPr txBox="1">
            <a:spLocks noGrp="1"/>
          </p:cNvSpPr>
          <p:nvPr>
            <p:ph type="body" idx="1"/>
          </p:nvPr>
        </p:nvSpPr>
        <p:spPr>
          <a:xfrm>
            <a:off x="4191600" y="1477000"/>
            <a:ext cx="4952400" cy="18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  <a:ea typeface="Lato"/>
                <a:cs typeface="Lato"/>
                <a:sym typeface="Lato"/>
              </a:rPr>
              <a:t>Upcoming projects:</a:t>
            </a:r>
            <a:endParaRPr b="1" dirty="0">
              <a:latin typeface="+mn-lt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dirty="0">
                <a:latin typeface="+mn-lt"/>
                <a:ea typeface="Lato"/>
                <a:cs typeface="Lato"/>
                <a:sym typeface="Lato"/>
              </a:rPr>
              <a:t>Rough </a:t>
            </a:r>
            <a:r>
              <a:rPr lang="en" dirty="0" err="1">
                <a:latin typeface="+mn-lt"/>
                <a:ea typeface="Lato"/>
                <a:cs typeface="Lato"/>
                <a:sym typeface="Lato"/>
              </a:rPr>
              <a:t>bookdown</a:t>
            </a:r>
            <a:r>
              <a:rPr lang="en" dirty="0">
                <a:latin typeface="+mn-lt"/>
                <a:ea typeface="Lato"/>
                <a:cs typeface="Lato"/>
                <a:sym typeface="Lato"/>
              </a:rPr>
              <a:t> sample:</a:t>
            </a:r>
            <a:br>
              <a:rPr lang="en" dirty="0">
                <a:latin typeface="+mn-lt"/>
                <a:ea typeface="Lato"/>
                <a:cs typeface="Lato"/>
                <a:sym typeface="Lato"/>
              </a:rPr>
            </a:br>
            <a:r>
              <a:rPr lang="en" dirty="0">
                <a:latin typeface="+mn-lt"/>
                <a:ea typeface="Lato"/>
                <a:cs typeface="Lato"/>
                <a:sym typeface="Lato"/>
              </a:rPr>
              <a:t>https://ajohns24.github.io/</a:t>
            </a:r>
            <a:r>
              <a:rPr lang="en" dirty="0" err="1">
                <a:latin typeface="+mn-lt"/>
                <a:ea typeface="Lato"/>
                <a:cs typeface="Lato"/>
                <a:sym typeface="Lato"/>
              </a:rPr>
              <a:t>project_bayes</a:t>
            </a:r>
            <a:r>
              <a:rPr lang="en" dirty="0">
                <a:latin typeface="+mn-lt"/>
                <a:ea typeface="Lato"/>
                <a:cs typeface="Lato"/>
                <a:sym typeface="Lato"/>
              </a:rPr>
              <a:t>/</a:t>
            </a:r>
            <a:endParaRPr dirty="0">
              <a:latin typeface="+mn-lt"/>
              <a:ea typeface="Lato"/>
              <a:cs typeface="Lato"/>
              <a:sym typeface="La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dirty="0" err="1">
                <a:latin typeface="+mn-lt"/>
                <a:ea typeface="Lato"/>
                <a:cs typeface="Lato"/>
                <a:sym typeface="Lato"/>
              </a:rPr>
              <a:t>DataCamp</a:t>
            </a:r>
            <a:r>
              <a:rPr lang="en" dirty="0">
                <a:latin typeface="+mn-lt"/>
                <a:ea typeface="Lato"/>
                <a:cs typeface="Lato"/>
                <a:sym typeface="Lato"/>
              </a:rPr>
              <a:t>: </a:t>
            </a:r>
            <a:br>
              <a:rPr lang="en" dirty="0">
                <a:latin typeface="+mn-lt"/>
                <a:ea typeface="Lato"/>
                <a:cs typeface="Lato"/>
                <a:sym typeface="Lato"/>
              </a:rPr>
            </a:br>
            <a:r>
              <a:rPr lang="en" dirty="0">
                <a:latin typeface="+mn-lt"/>
                <a:ea typeface="Lato"/>
                <a:cs typeface="Lato"/>
                <a:sym typeface="Lato"/>
              </a:rPr>
              <a:t>Bayesian Modeling with RJAGS</a:t>
            </a:r>
            <a:endParaRPr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58"/>
          <p:cNvSpPr txBox="1">
            <a:spLocks noGrp="1"/>
          </p:cNvSpPr>
          <p:nvPr>
            <p:ph type="title"/>
          </p:nvPr>
        </p:nvSpPr>
        <p:spPr>
          <a:xfrm>
            <a:off x="302338" y="320492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  <a:ea typeface="Lato"/>
                <a:cs typeface="Lato"/>
                <a:sym typeface="Lato"/>
              </a:rPr>
              <a:t>THANK YOU for listening</a:t>
            </a:r>
            <a:endParaRPr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212975" y="1355475"/>
            <a:ext cx="2447100" cy="207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25" y="1701275"/>
            <a:ext cx="1203575" cy="13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632675" y="468075"/>
            <a:ext cx="1607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BUILD</a:t>
            </a:r>
            <a:endParaRPr sz="24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212975" y="1355475"/>
            <a:ext cx="2447100" cy="207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25" y="1701275"/>
            <a:ext cx="1203575" cy="13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632675" y="468075"/>
            <a:ext cx="1607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BUILD</a:t>
            </a:r>
            <a:endParaRPr sz="24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3348450" y="1355475"/>
            <a:ext cx="2447100" cy="207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482550" y="468075"/>
            <a:ext cx="21789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DEVELOP</a:t>
            </a:r>
            <a:endParaRPr sz="240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8722" y="1475110"/>
            <a:ext cx="1686179" cy="183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212975" y="1355475"/>
            <a:ext cx="2447100" cy="207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6483925" y="1355475"/>
            <a:ext cx="2447100" cy="207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3554" y="2031075"/>
            <a:ext cx="2178845" cy="72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725" y="1701275"/>
            <a:ext cx="1203575" cy="13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632675" y="468075"/>
            <a:ext cx="1607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BUILD</a:t>
            </a:r>
            <a:endParaRPr sz="24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370975" y="468075"/>
            <a:ext cx="26364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DISTRIBUTE</a:t>
            </a:r>
            <a:endParaRPr sz="240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3348450" y="1355475"/>
            <a:ext cx="2447100" cy="207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3482550" y="468075"/>
            <a:ext cx="21789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DEVELOP</a:t>
            </a:r>
            <a:endParaRPr sz="240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8722" y="1475110"/>
            <a:ext cx="1686179" cy="183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212975" y="1355475"/>
            <a:ext cx="2447100" cy="207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6483925" y="1355475"/>
            <a:ext cx="2447100" cy="207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3554" y="2031075"/>
            <a:ext cx="2178845" cy="72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725" y="1701275"/>
            <a:ext cx="1203575" cy="13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632675" y="468075"/>
            <a:ext cx="16077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BUILD</a:t>
            </a:r>
            <a:endParaRPr sz="2400" dirty="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6370975" y="468075"/>
            <a:ext cx="26364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DISTRIBUTE</a:t>
            </a:r>
            <a:endParaRPr sz="2400"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3348450" y="1355475"/>
            <a:ext cx="2447100" cy="2075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3482550" y="468075"/>
            <a:ext cx="21789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DEVELOP</a:t>
            </a:r>
            <a:endParaRPr sz="2400"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168175" y="4021350"/>
            <a:ext cx="8832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20"/>
          <p:cNvCxnSpPr/>
          <p:nvPr/>
        </p:nvCxnSpPr>
        <p:spPr>
          <a:xfrm>
            <a:off x="176510" y="3772163"/>
            <a:ext cx="0" cy="243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8991547" y="3762827"/>
            <a:ext cx="0" cy="243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20"/>
          <p:cNvSpPr txBox="1"/>
          <p:nvPr/>
        </p:nvSpPr>
        <p:spPr>
          <a:xfrm>
            <a:off x="834725" y="4215775"/>
            <a:ext cx="7656132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reflect current best practices in stat </a:t>
            </a:r>
            <a:r>
              <a:rPr lang="en" sz="3000" b="1" dirty="0" err="1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ed</a:t>
            </a:r>
            <a:r>
              <a:rPr lang="en" sz="3000" b="1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 &amp; </a:t>
            </a:r>
            <a:endParaRPr sz="3000" b="1" dirty="0">
              <a:solidFill>
                <a:schemeClr val="dk1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+mn-lt"/>
                <a:ea typeface="Lato"/>
                <a:cs typeface="Lato"/>
                <a:sym typeface="Lato"/>
              </a:rPr>
              <a:t>modern data science workflow</a:t>
            </a:r>
            <a:endParaRPr sz="2400" dirty="0"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8722" y="1475110"/>
            <a:ext cx="1686179" cy="183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362" y="475350"/>
            <a:ext cx="3865275" cy="590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571</Words>
  <Application>Microsoft Macintosh PowerPoint</Application>
  <PresentationFormat>On-screen Show (4:3)</PresentationFormat>
  <Paragraphs>181</Paragraphs>
  <Slides>45</Slides>
  <Notes>45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Lato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to some inspirations:</vt:lpstr>
      <vt:lpstr>THANK YOU for listening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9</cp:revision>
  <dcterms:modified xsi:type="dcterms:W3CDTF">2018-07-30T06:43:10Z</dcterms:modified>
</cp:coreProperties>
</file>